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9" d="100"/>
          <a:sy n="109" d="100"/>
        </p:scale>
        <p:origin x="84" y="7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example.net/|%7b%7battachment:samplegraphic.pn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www.w3schools.com/python/matplotlib_intro.asp" TargetMode="External"/><Relationship Id="rId5" Type="http://schemas.openxmlformats.org/officeDocument/2006/relationships/hyperlink" Target="https://github.com/Srivarshan-adaikkalam/" TargetMode="External"/><Relationship Id="rId4" Type="http://schemas.openxmlformats.org/officeDocument/2006/relationships/hyperlink" Target="https://ioflood.com/blog/python-heatmap/"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800" dirty="0"/>
              <a:t> </a:t>
            </a:r>
          </a:p>
          <a:p>
            <a:pPr algn="ctr"/>
            <a:r>
              <a:rPr lang="en-SG" sz="2400" b="1" dirty="0"/>
              <a:t>Agricultural Raw Material Analysis </a:t>
            </a:r>
            <a:endParaRPr lang="en-SG" sz="2400" dirty="0"/>
          </a:p>
          <a:p>
            <a:pPr algn="ct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1" y="4231479"/>
            <a:ext cx="345576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smtClean="0">
                <a:solidFill>
                  <a:schemeClr val="bg1"/>
                </a:solidFill>
              </a:rPr>
              <a:t>KEERTHIKA</a:t>
            </a:r>
            <a:r>
              <a:rPr lang="en-US" sz="1100" dirty="0" smtClean="0">
                <a:solidFill>
                  <a:schemeClr val="bg1"/>
                </a:solidFill>
              </a:rPr>
              <a:t> K</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b="0" i="0" u="none" strike="noStrike" cap="none" dirty="0" err="1" smtClean="0">
                <a:solidFill>
                  <a:schemeClr val="bg1"/>
                </a:solidFill>
                <a:latin typeface="Arial"/>
                <a:ea typeface="Arial"/>
                <a:cs typeface="Arial"/>
                <a:sym typeface="Arial"/>
              </a:rPr>
              <a:t>au2021109019</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College of Engineering, 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xmlns=""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xmlns=""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xmlns=""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xmlns=""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xmlns=""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xmlns=""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a16="http://schemas.microsoft.com/office/drawing/2014/main" xmlns=""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a16="http://schemas.microsoft.com/office/drawing/2014/main" xmlns=""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xmlns=""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a16="http://schemas.microsoft.com/office/drawing/2014/main" xmlns=""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xmlns=""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Scikit-learn</a:t>
            </a:r>
            <a:endParaRPr lang="en-US" sz="1400" spc="1" dirty="0">
              <a:solidFill>
                <a:schemeClr val="tx1"/>
              </a:solidFill>
              <a:latin typeface="IBM Plex Sans"/>
            </a:endParaRPr>
          </a:p>
        </p:txBody>
      </p:sp>
      <p:sp>
        <p:nvSpPr>
          <p:cNvPr id="4" name="Rectangle 3">
            <a:extLst>
              <a:ext uri="{FF2B5EF4-FFF2-40B4-BE49-F238E27FC236}">
                <a16:creationId xmlns:a16="http://schemas.microsoft.com/office/drawing/2014/main" xmlns=""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xmlns=""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472124" y="1729828"/>
            <a:ext cx="7557752" cy="31085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600" b="1" dirty="0"/>
              <a:t>Python:</a:t>
            </a:r>
            <a:r>
              <a:rPr lang="en-GB" sz="1600" dirty="0"/>
              <a:t> The primary programming language used for implementing data analysis, machine learning algorithms, and scripting tasks.</a:t>
            </a:r>
          </a:p>
          <a:p>
            <a:pPr>
              <a:buFont typeface="+mj-lt"/>
              <a:buAutoNum type="arabicPeriod"/>
            </a:pPr>
            <a:r>
              <a:rPr lang="en-GB" sz="1600" b="1" dirty="0"/>
              <a:t>Jupyter Notebook:</a:t>
            </a:r>
            <a:r>
              <a:rPr lang="en-GB" sz="1600" dirty="0"/>
              <a:t> An interactive computing environment used for creating and sharing documents that contain live code, equations, visualizations, and narrative text.</a:t>
            </a:r>
          </a:p>
          <a:p>
            <a:pPr>
              <a:buFont typeface="+mj-lt"/>
              <a:buAutoNum type="arabicPeriod"/>
            </a:pPr>
            <a:r>
              <a:rPr lang="en-GB" sz="1600" b="1" dirty="0"/>
              <a:t>Google Collab:</a:t>
            </a:r>
            <a:r>
              <a:rPr lang="en-GB" sz="1600" dirty="0"/>
              <a:t> A cloud-based Jupyter Notebook environment provided by Google, offering free access to computational resources such as CPU, GPU, and TPU.</a:t>
            </a:r>
          </a:p>
          <a:p>
            <a:pPr>
              <a:buFont typeface="+mj-lt"/>
              <a:buAutoNum type="arabicPeriod"/>
            </a:pPr>
            <a:r>
              <a:rPr lang="en-GB" sz="1600" b="1" dirty="0"/>
              <a:t>Version Control System (e.g., Git):</a:t>
            </a:r>
            <a:r>
              <a:rPr lang="en-GB" sz="1600" dirty="0"/>
              <a:t> Software tools for managing and tracking changes to project codebase, facilitating collaboration, and maintaining version history.</a:t>
            </a:r>
          </a:p>
          <a:p>
            <a:endParaRPr lang="en-GB" dirty="0"/>
          </a:p>
        </p:txBody>
      </p:sp>
      <p:sp>
        <p:nvSpPr>
          <p:cNvPr id="3" name="Rectangle 2">
            <a:extLst>
              <a:ext uri="{FF2B5EF4-FFF2-40B4-BE49-F238E27FC236}">
                <a16:creationId xmlns:a16="http://schemas.microsoft.com/office/drawing/2014/main" xmlns=""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xmlns=""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xmlns="" id="{51FCC711-D9F4-09BB-D977-D42B2713608C}"/>
              </a:ext>
            </a:extLst>
          </p:cNvPr>
          <p:cNvPicPr>
            <a:picLocks noChangeAspect="1"/>
          </p:cNvPicPr>
          <p:nvPr/>
        </p:nvPicPr>
        <p:blipFill rotWithShape="1">
          <a:blip r:embed="rId3"/>
          <a:srcRect l="6315" t="27836" r="1447" b="7602"/>
          <a:stretch/>
        </p:blipFill>
        <p:spPr>
          <a:xfrm>
            <a:off x="457200" y="1249782"/>
            <a:ext cx="8434137" cy="33207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23208" y="945823"/>
            <a:ext cx="5011906" cy="40318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buFont typeface="+mj-lt"/>
              <a:buAutoNum type="arabicPeriod"/>
            </a:pPr>
            <a:r>
              <a:rPr lang="en-GB" sz="1250" b="1" dirty="0"/>
              <a:t>Integration of External Factors:</a:t>
            </a:r>
            <a:r>
              <a:rPr lang="en-GB" sz="1250" dirty="0"/>
              <a:t> Incorporating external factors such as weather patterns, geopolitical events.</a:t>
            </a:r>
          </a:p>
          <a:p>
            <a:pPr>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805" y="1061211"/>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a16="http://schemas.microsoft.com/office/drawing/2014/main" xmlns=""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93" y="1572302"/>
            <a:ext cx="6992587" cy="2512018"/>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91" y="1099185"/>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a16="http://schemas.microsoft.com/office/drawing/2014/main" xmlns=""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1477328"/>
          </a:xfrm>
          <a:prstGeom prst="rect">
            <a:avLst/>
          </a:prstGeom>
          <a:noFill/>
        </p:spPr>
        <p:txBody>
          <a:bodyPr wrap="square" lIns="91440" tIns="45720" rIns="91440" bIns="45720" anchor="t">
            <a:spAutoFit/>
          </a:bodyPr>
          <a:lstStyle/>
          <a:p>
            <a:pPr marL="342900" indent="-342900">
              <a:lnSpc>
                <a:spcPct val="150000"/>
              </a:lnSpc>
              <a:buFont typeface="+mj-lt"/>
              <a:buAutoNum type="arabicPeriod"/>
            </a:pPr>
            <a:r>
              <a:rPr lang="en-US" u="sng" dirty="0">
                <a:hlinkClick r:id="rId3"/>
              </a:rPr>
              <a:t>http://</a:t>
            </a:r>
            <a:r>
              <a:rPr lang="en-US" u="sng" dirty="0" err="1">
                <a:hlinkClick r:id="rId3"/>
              </a:rPr>
              <a:t>example.net</a:t>
            </a:r>
            <a:r>
              <a:rPr lang="en-US" u="sng" dirty="0">
                <a:hlinkClick r:id="rId3"/>
              </a:rPr>
              <a:t>/|{{</a:t>
            </a:r>
            <a:r>
              <a:rPr lang="en-US" u="sng" dirty="0" err="1">
                <a:hlinkClick r:id="rId3"/>
              </a:rPr>
              <a:t>attachment:samplegraphic.png</a:t>
            </a:r>
            <a:r>
              <a:rPr lang="en-US" u="sng" dirty="0">
                <a:hlinkClick r:id="rId3"/>
              </a:rPr>
              <a:t>/</a:t>
            </a:r>
            <a:endParaRPr lang="en-IN" dirty="0"/>
          </a:p>
          <a:p>
            <a:pPr marL="342900" marR="0" lvl="0" indent="-342900">
              <a:lnSpc>
                <a:spcPct val="150000"/>
              </a:lnSpc>
              <a:spcBef>
                <a:spcPts val="0"/>
              </a:spcBef>
              <a:spcAft>
                <a:spcPts val="0"/>
              </a:spcAft>
              <a:buFont typeface="+mj-lt"/>
              <a:buAutoNum type="arabicPeriod"/>
            </a:pPr>
            <a:r>
              <a:rPr lang="en-US" u="sng" dirty="0" smtClean="0">
                <a:solidFill>
                  <a:srgbClr val="0563C1"/>
                </a:solidFill>
                <a:latin typeface="Times New Roman" panose="02020603050405020304" pitchFamily="18" charset="0"/>
                <a:ea typeface="Times New Roman" panose="02020603050405020304" pitchFamily="18" charset="0"/>
                <a:hlinkClick r:id="rId4"/>
              </a:rPr>
              <a:t>https</a:t>
            </a:r>
            <a:r>
              <a:rPr lang="en-US" u="sng" dirty="0">
                <a:solidFill>
                  <a:srgbClr val="0563C1"/>
                </a:solidFill>
                <a:latin typeface="Times New Roman" panose="02020603050405020304" pitchFamily="18" charset="0"/>
                <a:ea typeface="Times New Roman" panose="02020603050405020304" pitchFamily="18" charset="0"/>
                <a:hlinkClick r:id="rId4"/>
              </a:rPr>
              <a:t>://</a:t>
            </a:r>
            <a:r>
              <a:rPr lang="en-US" u="sng" dirty="0" err="1">
                <a:solidFill>
                  <a:srgbClr val="0563C1"/>
                </a:solidFill>
                <a:latin typeface="Times New Roman" panose="02020603050405020304" pitchFamily="18" charset="0"/>
                <a:ea typeface="Times New Roman" panose="02020603050405020304" pitchFamily="18" charset="0"/>
                <a:hlinkClick r:id="rId4"/>
              </a:rPr>
              <a:t>ioflood.com</a:t>
            </a:r>
            <a:r>
              <a:rPr lang="en-US" u="sng" dirty="0">
                <a:solidFill>
                  <a:srgbClr val="0563C1"/>
                </a:solidFill>
                <a:latin typeface="Times New Roman" panose="02020603050405020304" pitchFamily="18" charset="0"/>
                <a:ea typeface="Times New Roman" panose="02020603050405020304" pitchFamily="18" charset="0"/>
                <a:hlinkClick r:id="rId4"/>
              </a:rPr>
              <a:t>/blog/python-</a:t>
            </a:r>
            <a:r>
              <a:rPr lang="en-US" u="sng" dirty="0" err="1">
                <a:solidFill>
                  <a:srgbClr val="0563C1"/>
                </a:solidFill>
                <a:latin typeface="Times New Roman" panose="02020603050405020304" pitchFamily="18" charset="0"/>
                <a:ea typeface="Times New Roman" panose="02020603050405020304" pitchFamily="18" charset="0"/>
                <a:hlinkClick r:id="rId4"/>
              </a:rPr>
              <a:t>heatmap</a:t>
            </a:r>
            <a:r>
              <a:rPr lang="en-US" u="sng" dirty="0" smtClean="0">
                <a:solidFill>
                  <a:srgbClr val="0563C1"/>
                </a:solidFill>
                <a:latin typeface="Times New Roman" panose="02020603050405020304" pitchFamily="18" charset="0"/>
                <a:ea typeface="Times New Roman" panose="02020603050405020304" pitchFamily="18" charset="0"/>
                <a:hlinkClick r:id="rId4"/>
              </a:rPr>
              <a:t>/</a:t>
            </a:r>
            <a:endParaRPr lang="en-IN" u="sng" dirty="0" smtClean="0">
              <a:solidFill>
                <a:srgbClr val="0563C1"/>
              </a:solidFill>
              <a:latin typeface="Times New Roman" panose="02020603050405020304" pitchFamily="18" charset="0"/>
              <a:ea typeface="Times New Roman" panose="02020603050405020304" pitchFamily="18" charset="0"/>
            </a:endParaRPr>
          </a:p>
          <a:p>
            <a:pPr marL="342900" indent="-342900">
              <a:lnSpc>
                <a:spcPct val="150000"/>
              </a:lnSpc>
              <a:buFont typeface="+mj-lt"/>
              <a:buAutoNum type="arabicPeriod"/>
            </a:pPr>
            <a:r>
              <a:rPr lang="en-US" sz="1800" u="sng" baseline="30000" dirty="0">
                <a:latin typeface="TAU_Elango_Themmangu" panose="00000400000000000000" pitchFamily="2" charset="0"/>
                <a:ea typeface="Segoe UI Historic" panose="020B0502040204020203" pitchFamily="34" charset="0"/>
                <a:cs typeface="TAU_Elango_Themmangu" panose="00000400000000000000" pitchFamily="2" charset="0"/>
                <a:hlinkClick r:id="rId5"/>
              </a:rPr>
              <a:t>https://</a:t>
            </a:r>
            <a:r>
              <a:rPr lang="en-US" sz="1800" u="sng" baseline="30000" dirty="0" err="1" smtClean="0">
                <a:latin typeface="TAU_Elango_Themmangu" panose="00000400000000000000" pitchFamily="2" charset="0"/>
                <a:ea typeface="Segoe UI Historic" panose="020B0502040204020203" pitchFamily="34" charset="0"/>
                <a:cs typeface="TAU_Elango_Themmangu" panose="00000400000000000000" pitchFamily="2" charset="0"/>
                <a:hlinkClick r:id="rId5"/>
              </a:rPr>
              <a:t>github.com</a:t>
            </a:r>
            <a:r>
              <a:rPr lang="en-US" sz="1800" u="sng" baseline="30000" dirty="0" smtClean="0">
                <a:latin typeface="TAU_Elango_Themmangu" panose="00000400000000000000" pitchFamily="2" charset="0"/>
                <a:ea typeface="Segoe UI Historic" panose="020B0502040204020203" pitchFamily="34" charset="0"/>
                <a:cs typeface="TAU_Elango_Themmangu" panose="00000400000000000000" pitchFamily="2" charset="0"/>
                <a:hlinkClick r:id="rId5"/>
              </a:rPr>
              <a:t>/</a:t>
            </a:r>
            <a:r>
              <a:rPr lang="en-US" sz="1800" u="sng" baseline="30000" dirty="0" err="1" smtClean="0">
                <a:latin typeface="TAU_Elango_Themmangu" panose="00000400000000000000" pitchFamily="2" charset="0"/>
                <a:ea typeface="Segoe UI Historic" panose="020B0502040204020203" pitchFamily="34" charset="0"/>
                <a:cs typeface="TAU_Elango_Themmangu" panose="00000400000000000000" pitchFamily="2" charset="0"/>
                <a:hlinkClick r:id="rId5"/>
              </a:rPr>
              <a:t>Srivarshan-adaikkalam</a:t>
            </a:r>
            <a:r>
              <a:rPr lang="en-US" sz="1800" u="sng" baseline="30000" dirty="0" smtClean="0">
                <a:latin typeface="TAU_Elango_Themmangu" panose="00000400000000000000" pitchFamily="2" charset="0"/>
                <a:ea typeface="Segoe UI Historic" panose="020B0502040204020203" pitchFamily="34" charset="0"/>
                <a:cs typeface="TAU_Elango_Themmangu" panose="00000400000000000000" pitchFamily="2" charset="0"/>
                <a:hlinkClick r:id="rId5"/>
              </a:rPr>
              <a:t>/</a:t>
            </a:r>
            <a:endParaRPr lang="en-US" sz="1800" u="sng" dirty="0">
              <a:solidFill>
                <a:srgbClr val="0563C1"/>
              </a:solidFill>
              <a:latin typeface="TAU_Elango_Themmangu" panose="00000400000000000000" pitchFamily="2" charset="0"/>
              <a:ea typeface="Segoe UI Historic" panose="020B0502040204020203" pitchFamily="34" charset="0"/>
              <a:cs typeface="TAU_Elango_Themmangu" panose="00000400000000000000" pitchFamily="2"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Calibri" panose="020F0502020204030204" pitchFamily="34" charset="0"/>
                <a:ea typeface="Calibri" panose="020F0502020204030204" pitchFamily="34" charset="0"/>
                <a:cs typeface="SimSun" panose="02010600030101010101" pitchFamily="2" charset="-122"/>
                <a:hlinkClick r:id="rId6"/>
              </a:rPr>
              <a:t>https://www.w3schools.com/python/matplotlib_intro.asp</a:t>
            </a:r>
            <a:endParaRPr lang="en-US" sz="1100" b="0" i="0" dirty="0">
              <a:solidFill>
                <a:srgbClr val="0000FF"/>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xmlns=""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a16="http://schemas.microsoft.com/office/drawing/2014/main" xmlns=""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xmlns=""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xmlns=""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539541" cy="3323987"/>
          </a:xfrm>
          <a:prstGeom prst="rect">
            <a:avLst/>
          </a:prstGeom>
          <a:noFill/>
        </p:spPr>
        <p:txBody>
          <a:bodyPr wrap="square" lIns="91440" tIns="45720" rIns="91440" bIns="45720" anchor="t">
            <a:spAutoFit/>
          </a:bodyPr>
          <a:lstStyle/>
          <a:p>
            <a:r>
              <a:rPr lang="en-US" dirty="0"/>
              <a:t>Our project is focused on analyzing a comprehensive dataset containing agricultural raw material prices spanning multiple years. Through exploratory data analysis (</a:t>
            </a:r>
            <a:r>
              <a:rPr lang="en-US" dirty="0" err="1"/>
              <a:t>EDA</a:t>
            </a:r>
            <a:r>
              <a:rPr lang="en-US" dirty="0"/>
              <a:t>), we aim to uncover insights into pricing trends across various agricultural commodities. Key objectives include identifying high and low-priced raw materials, tracking percentage changes over time, and assessing price fluctuations within the agricultural sector.</a:t>
            </a:r>
            <a:endParaRPr lang="en-IN" dirty="0"/>
          </a:p>
          <a:p>
            <a:r>
              <a:rPr lang="en-US" dirty="0"/>
              <a:t>Additionally, we plan to conduct correlation analysis to visualize relationships between raw materials and their price movements, providing valuable insights for stakeholders involved in investment, trading, and market analysis.</a:t>
            </a:r>
            <a:endParaRPr lang="en-IN" dirty="0"/>
          </a:p>
          <a:p>
            <a:pPr algn="just" rtl="0" fontAlgn="base">
              <a:spcAft>
                <a:spcPts val="800"/>
              </a:spcAft>
              <a:buClr>
                <a:srgbClr val="213163"/>
              </a:buClr>
            </a:pP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3">
            <a:extLst>
              <a:ext uri="{FF2B5EF4-FFF2-40B4-BE49-F238E27FC236}">
                <a16:creationId xmlns:a16="http://schemas.microsoft.com/office/drawing/2014/main" xmlns=""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960058"/>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The agricultural sector plays a crucial role in the global economy, supplying essential raw materials for food production, animal feed, biofuels, and various other industries. Understanding the dynamics of agricultural raw material prices is vital for stakeholders across the supply chain, including farmers, traders, policymakers, and investors. </a:t>
            </a:r>
          </a:p>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However, analyzing the vast amount of price data available can be challenging, requiring advanced analytical techniques to extract meaningful insights. Therefore, the problem at hand is to conduct a comprehensive exploratory data analysis (EDA) of a dataset containing agricultural raw material prices over multiple years.</a:t>
            </a:r>
            <a:r>
              <a:rPr lang="en-US" sz="1500" dirty="0">
                <a:solidFill>
                  <a:srgbClr val="111111"/>
                </a:solidFill>
                <a:effectLst/>
                <a:latin typeface="Calibri" panose="020F0502020204030204" pitchFamily="34" charset="0"/>
                <a:ea typeface="Roboto" panose="02000000000000000000" pitchFamily="2" charset="0"/>
              </a:rPr>
              <a:t> </a:t>
            </a:r>
            <a:r>
              <a:rPr lang="en-US" b="0" i="0" dirty="0">
                <a:solidFill>
                  <a:srgbClr val="0D0D0D"/>
                </a:solidFill>
                <a:effectLst/>
                <a:latin typeface="+mj-lt"/>
              </a:rPr>
              <a:t>.</a:t>
            </a:r>
          </a:p>
          <a:p>
            <a:r>
              <a:rPr lang="en-US" dirty="0"/>
              <a:t/>
            </a:r>
            <a:br>
              <a:rPr lang="en-US" dirty="0"/>
            </a:b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xmlns=""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a:t>
            </a:r>
            <a:r>
              <a:rPr lang="en-US" dirty="0"/>
              <a:t>“</a:t>
            </a:r>
            <a:r>
              <a:rPr lang="en-SG" dirty="0"/>
              <a:t>Agricultural Raw Material Analysis </a:t>
            </a:r>
            <a:r>
              <a:rPr lang="en-US" dirty="0"/>
              <a:t>” </a:t>
            </a:r>
            <a:r>
              <a:rPr lang="en-US" i="0" dirty="0" err="1">
                <a:solidFill>
                  <a:srgbClr val="000000"/>
                </a:solidFill>
                <a:effectLst/>
              </a:rPr>
              <a:t>nal</a:t>
            </a:r>
            <a:r>
              <a:rPr lang="en-US" i="0" dirty="0">
                <a:solidFill>
                  <a:srgbClr val="000000"/>
                </a:solidFill>
                <a:effectLst/>
              </a:rPr>
              <a:t> Seminar is to present the outcomes and advancements made in the project”.</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
        <p:nvSpPr>
          <p:cNvPr id="4" name="Rectangle 3">
            <a:extLst>
              <a:ext uri="{FF2B5EF4-FFF2-40B4-BE49-F238E27FC236}">
                <a16:creationId xmlns:a16="http://schemas.microsoft.com/office/drawing/2014/main" xmlns=""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xmlns=""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xmlns=""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2">
            <a:extLst>
              <a:ext uri="{FF2B5EF4-FFF2-40B4-BE49-F238E27FC236}">
                <a16:creationId xmlns:a16="http://schemas.microsoft.com/office/drawing/2014/main" xmlns=""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xmlns="" id="{1E5773DD-9469-AAC1-8724-A3487EE64E3C}"/>
              </a:ext>
            </a:extLst>
          </p:cNvPr>
          <p:cNvPicPr>
            <a:picLocks noChangeAspect="1"/>
          </p:cNvPicPr>
          <p:nvPr/>
        </p:nvPicPr>
        <p:blipFill rotWithShape="1">
          <a:blip r:embed="rId3"/>
          <a:srcRect l="5776" t="12261" b="21532"/>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c0fa2617-96bd-425d-8578-e93563fe37c5"/>
    <ds:schemaRef ds:uri="9162bd5b-4ed9-4da3-b376-05204580ba3f"/>
    <ds:schemaRef ds:uri="http://www.w3.org/XML/1998/namespace"/>
    <ds:schemaRef ds:uri="http://purl.org/dc/term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808</TotalTime>
  <Words>987</Words>
  <Application>Microsoft Office PowerPoint</Application>
  <PresentationFormat>On-screen Show (16:9)</PresentationFormat>
  <Paragraphs>118</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SimSun</vt:lpstr>
      <vt:lpstr>Arial</vt:lpstr>
      <vt:lpstr>Calibri</vt:lpstr>
      <vt:lpstr>IBM Plex Sans</vt:lpstr>
      <vt:lpstr>Roboto</vt:lpstr>
      <vt:lpstr>Segoe UI Historic</vt:lpstr>
      <vt:lpstr>TAU_Elango_Themmangu</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168</cp:revision>
  <dcterms:modified xsi:type="dcterms:W3CDTF">2024-04-09T13:14:15Z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